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768" y="7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2019/12/17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28656" y="9958684"/>
            <a:ext cx="1690674" cy="524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247"/>
            <a:ext cx="7556499" cy="4248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128900" y="2432634"/>
            <a:ext cx="5427980" cy="1727835"/>
          </a:xfrm>
          <a:custGeom>
            <a:avLst/>
            <a:gdLst/>
            <a:ahLst/>
            <a:cxnLst/>
            <a:rect l="l" t="t" r="r" b="b"/>
            <a:pathLst>
              <a:path w="5427980" h="1727835">
                <a:moveTo>
                  <a:pt x="0" y="1727746"/>
                </a:moveTo>
                <a:lnTo>
                  <a:pt x="5427599" y="1727746"/>
                </a:lnTo>
                <a:lnTo>
                  <a:pt x="5427599" y="0"/>
                </a:lnTo>
                <a:lnTo>
                  <a:pt x="0" y="0"/>
                </a:lnTo>
                <a:lnTo>
                  <a:pt x="0" y="1727746"/>
                </a:lnTo>
                <a:close/>
              </a:path>
            </a:pathLst>
          </a:custGeom>
          <a:solidFill>
            <a:srgbClr val="0D3F69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970930" y="9850851"/>
            <a:ext cx="1313408" cy="6597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37791" y="10009524"/>
            <a:ext cx="2319746" cy="3624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2019/12/17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2019/12/17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2019/12/17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28656" y="9958684"/>
            <a:ext cx="1690674" cy="524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244"/>
            <a:ext cx="7556500" cy="7463155"/>
          </a:xfrm>
          <a:custGeom>
            <a:avLst/>
            <a:gdLst/>
            <a:ahLst/>
            <a:cxnLst/>
            <a:rect l="l" t="t" r="r" b="b"/>
            <a:pathLst>
              <a:path w="7556500" h="7463155">
                <a:moveTo>
                  <a:pt x="0" y="7462561"/>
                </a:moveTo>
                <a:lnTo>
                  <a:pt x="7556500" y="7462561"/>
                </a:lnTo>
                <a:lnTo>
                  <a:pt x="7556500" y="0"/>
                </a:lnTo>
                <a:lnTo>
                  <a:pt x="0" y="0"/>
                </a:lnTo>
                <a:lnTo>
                  <a:pt x="0" y="7462561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2019/12/17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28656" y="9958684"/>
            <a:ext cx="1690674" cy="5242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843" y="2656440"/>
            <a:ext cx="6860812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9756" y="4429885"/>
            <a:ext cx="7016987" cy="2596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2019/12/17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186" y="2656440"/>
            <a:ext cx="4522470" cy="118364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784225" marR="5080" indent="-772160" algn="r">
              <a:lnSpc>
                <a:spcPts val="3000"/>
              </a:lnSpc>
              <a:spcBef>
                <a:spcPts val="295"/>
              </a:spcBef>
            </a:pPr>
            <a:r>
              <a:rPr dirty="0" smtClean="0"/>
              <a:t>The </a:t>
            </a:r>
            <a:r>
              <a:rPr spc="-5" dirty="0" smtClean="0"/>
              <a:t>University</a:t>
            </a:r>
            <a:r>
              <a:rPr spc="-65" dirty="0" smtClean="0"/>
              <a:t> </a:t>
            </a:r>
            <a:r>
              <a:rPr dirty="0" smtClean="0"/>
              <a:t>of</a:t>
            </a:r>
            <a:r>
              <a:rPr spc="-15" dirty="0" smtClean="0"/>
              <a:t> </a:t>
            </a:r>
            <a:r>
              <a:rPr spc="-5" dirty="0" smtClean="0"/>
              <a:t>Cambridge  Judge</a:t>
            </a:r>
            <a:r>
              <a:rPr spc="-35" dirty="0" smtClean="0"/>
              <a:t> </a:t>
            </a:r>
            <a:r>
              <a:rPr spc="-5" dirty="0" smtClean="0"/>
              <a:t>Business</a:t>
            </a:r>
            <a:r>
              <a:rPr spc="-50" dirty="0" smtClean="0"/>
              <a:t> </a:t>
            </a:r>
            <a:r>
              <a:rPr spc="-5" dirty="0" smtClean="0"/>
              <a:t>School  Summer</a:t>
            </a:r>
            <a:r>
              <a:rPr spc="-40" dirty="0" smtClean="0"/>
              <a:t> </a:t>
            </a:r>
            <a:r>
              <a:rPr spc="-10" dirty="0" smtClean="0"/>
              <a:t>Programme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69756" y="4429885"/>
            <a:ext cx="3249295" cy="25965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180975">
              <a:lnSpc>
                <a:spcPct val="110300"/>
              </a:lnSpc>
              <a:spcBef>
                <a:spcPts val="115"/>
              </a:spcBef>
            </a:pPr>
            <a:r>
              <a:rPr sz="1350" b="1" spc="5" dirty="0">
                <a:solidFill>
                  <a:srgbClr val="1A8393"/>
                </a:solidFill>
                <a:latin typeface="Arial"/>
                <a:cs typeface="Arial"/>
              </a:rPr>
              <a:t>The </a:t>
            </a:r>
            <a:r>
              <a:rPr sz="1350" b="1" spc="-5" dirty="0">
                <a:solidFill>
                  <a:srgbClr val="1A8393"/>
                </a:solidFill>
                <a:latin typeface="Arial"/>
                <a:cs typeface="Arial"/>
              </a:rPr>
              <a:t>University </a:t>
            </a:r>
            <a:r>
              <a:rPr sz="1350" b="1" dirty="0">
                <a:solidFill>
                  <a:srgbClr val="1A8393"/>
                </a:solidFill>
                <a:latin typeface="Arial"/>
                <a:cs typeface="Arial"/>
              </a:rPr>
              <a:t>of </a:t>
            </a:r>
            <a:r>
              <a:rPr sz="1350" b="1" spc="-5" dirty="0">
                <a:solidFill>
                  <a:srgbClr val="1A8393"/>
                </a:solidFill>
                <a:latin typeface="Arial"/>
                <a:cs typeface="Arial"/>
              </a:rPr>
              <a:t>Cambridge Judge  </a:t>
            </a:r>
            <a:r>
              <a:rPr sz="1350" b="1" dirty="0">
                <a:solidFill>
                  <a:srgbClr val="1A8393"/>
                </a:solidFill>
                <a:latin typeface="Arial"/>
                <a:cs typeface="Arial"/>
              </a:rPr>
              <a:t>Business School </a:t>
            </a:r>
            <a:r>
              <a:rPr sz="1350" b="1" spc="-5" dirty="0">
                <a:solidFill>
                  <a:srgbClr val="1A8393"/>
                </a:solidFill>
                <a:latin typeface="Arial"/>
                <a:cs typeface="Arial"/>
              </a:rPr>
              <a:t>invites</a:t>
            </a:r>
            <a:r>
              <a:rPr sz="1350" b="1" spc="-20" dirty="0">
                <a:solidFill>
                  <a:srgbClr val="1A8393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1A8393"/>
                </a:solidFill>
                <a:latin typeface="Arial"/>
                <a:cs typeface="Arial"/>
              </a:rPr>
              <a:t>international  students </a:t>
            </a:r>
            <a:r>
              <a:rPr sz="1350" b="1" dirty="0">
                <a:solidFill>
                  <a:srgbClr val="1A8393"/>
                </a:solidFill>
                <a:latin typeface="Arial"/>
                <a:cs typeface="Arial"/>
              </a:rPr>
              <a:t>onto a professional </a:t>
            </a:r>
            <a:r>
              <a:rPr sz="1350" b="1" spc="-5" dirty="0">
                <a:solidFill>
                  <a:srgbClr val="1A8393"/>
                </a:solidFill>
                <a:latin typeface="Arial"/>
                <a:cs typeface="Arial"/>
              </a:rPr>
              <a:t>and  </a:t>
            </a:r>
            <a:r>
              <a:rPr sz="1350" b="1" dirty="0">
                <a:solidFill>
                  <a:srgbClr val="1A8393"/>
                </a:solidFill>
                <a:latin typeface="Arial"/>
                <a:cs typeface="Arial"/>
              </a:rPr>
              <a:t>intensive </a:t>
            </a:r>
            <a:r>
              <a:rPr sz="1350" b="1" spc="-5" dirty="0">
                <a:solidFill>
                  <a:srgbClr val="1A8393"/>
                </a:solidFill>
                <a:latin typeface="Arial"/>
                <a:cs typeface="Arial"/>
              </a:rPr>
              <a:t>residential summer  </a:t>
            </a:r>
            <a:r>
              <a:rPr sz="1350" b="1" dirty="0">
                <a:solidFill>
                  <a:srgbClr val="1A8393"/>
                </a:solidFill>
                <a:latin typeface="Arial"/>
                <a:cs typeface="Arial"/>
              </a:rPr>
              <a:t>programme in the </a:t>
            </a:r>
            <a:r>
              <a:rPr sz="1350" b="1" spc="-5" dirty="0">
                <a:solidFill>
                  <a:srgbClr val="1A8393"/>
                </a:solidFill>
                <a:latin typeface="Arial"/>
                <a:cs typeface="Arial"/>
              </a:rPr>
              <a:t>city </a:t>
            </a:r>
            <a:r>
              <a:rPr sz="1350" b="1" dirty="0">
                <a:solidFill>
                  <a:srgbClr val="1A8393"/>
                </a:solidFill>
                <a:latin typeface="Arial"/>
                <a:cs typeface="Arial"/>
              </a:rPr>
              <a:t>of</a:t>
            </a:r>
            <a:r>
              <a:rPr sz="1350" b="1" spc="-65" dirty="0">
                <a:solidFill>
                  <a:srgbClr val="1A8393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1A8393"/>
                </a:solidFill>
                <a:latin typeface="Arial"/>
                <a:cs typeface="Arial"/>
              </a:rPr>
              <a:t>Cambridge.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ct val="110600"/>
              </a:lnSpc>
              <a:spcBef>
                <a:spcPts val="925"/>
              </a:spcBef>
            </a:pPr>
            <a:r>
              <a:rPr sz="1200" spc="-5" dirty="0">
                <a:solidFill>
                  <a:srgbClr val="606060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606060"/>
                </a:solidFill>
                <a:latin typeface="Arial"/>
                <a:cs typeface="Arial"/>
              </a:rPr>
              <a:t>teaching </a:t>
            </a:r>
            <a:r>
              <a:rPr sz="1200" spc="-5" dirty="0">
                <a:solidFill>
                  <a:srgbClr val="606060"/>
                </a:solidFill>
                <a:latin typeface="Arial"/>
                <a:cs typeface="Arial"/>
              </a:rPr>
              <a:t>style </a:t>
            </a:r>
            <a:r>
              <a:rPr sz="1200" dirty="0">
                <a:solidFill>
                  <a:srgbClr val="606060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606060"/>
                </a:solidFill>
                <a:latin typeface="Arial"/>
                <a:cs typeface="Arial"/>
              </a:rPr>
              <a:t>interactive and </a:t>
            </a:r>
            <a:r>
              <a:rPr sz="1200" dirty="0">
                <a:solidFill>
                  <a:srgbClr val="606060"/>
                </a:solidFill>
                <a:latin typeface="Arial"/>
                <a:cs typeface="Arial"/>
              </a:rPr>
              <a:t>fast-paced;  </a:t>
            </a:r>
            <a:r>
              <a:rPr sz="1200" spc="-5" dirty="0">
                <a:solidFill>
                  <a:srgbClr val="606060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606060"/>
                </a:solidFill>
                <a:latin typeface="Arial"/>
                <a:cs typeface="Arial"/>
              </a:rPr>
              <a:t>teaching </a:t>
            </a:r>
            <a:r>
              <a:rPr sz="1200" spc="-5" dirty="0">
                <a:solidFill>
                  <a:srgbClr val="606060"/>
                </a:solidFill>
                <a:latin typeface="Arial"/>
                <a:cs typeface="Arial"/>
              </a:rPr>
              <a:t>staff </a:t>
            </a:r>
            <a:r>
              <a:rPr sz="1200" dirty="0">
                <a:solidFill>
                  <a:srgbClr val="606060"/>
                </a:solidFill>
                <a:latin typeface="Arial"/>
                <a:cs typeface="Arial"/>
              </a:rPr>
              <a:t>look </a:t>
            </a:r>
            <a:r>
              <a:rPr sz="1200" spc="-5" dirty="0">
                <a:solidFill>
                  <a:srgbClr val="606060"/>
                </a:solidFill>
                <a:latin typeface="Arial"/>
                <a:cs typeface="Arial"/>
              </a:rPr>
              <a:t>to challenge </a:t>
            </a:r>
            <a:r>
              <a:rPr sz="1200" dirty="0">
                <a:solidFill>
                  <a:srgbClr val="606060"/>
                </a:solidFill>
                <a:latin typeface="Arial"/>
                <a:cs typeface="Arial"/>
              </a:rPr>
              <a:t>students at  all times in </a:t>
            </a:r>
            <a:r>
              <a:rPr sz="1200" spc="-5" dirty="0">
                <a:solidFill>
                  <a:srgbClr val="606060"/>
                </a:solidFill>
                <a:latin typeface="Arial"/>
                <a:cs typeface="Arial"/>
              </a:rPr>
              <a:t>order to </a:t>
            </a:r>
            <a:r>
              <a:rPr sz="1200" dirty="0">
                <a:solidFill>
                  <a:srgbClr val="606060"/>
                </a:solidFill>
                <a:latin typeface="Arial"/>
                <a:cs typeface="Arial"/>
              </a:rPr>
              <a:t>encourage </a:t>
            </a:r>
            <a:r>
              <a:rPr sz="1200" spc="-5" dirty="0">
                <a:solidFill>
                  <a:srgbClr val="606060"/>
                </a:solidFill>
                <a:latin typeface="Arial"/>
                <a:cs typeface="Arial"/>
              </a:rPr>
              <a:t>their  </a:t>
            </a:r>
            <a:r>
              <a:rPr sz="1200" dirty="0">
                <a:solidFill>
                  <a:srgbClr val="606060"/>
                </a:solidFill>
                <a:latin typeface="Arial"/>
                <a:cs typeface="Arial"/>
              </a:rPr>
              <a:t>development.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Arial"/>
              <a:cs typeface="Arial"/>
            </a:endParaRPr>
          </a:p>
          <a:p>
            <a:pPr marL="12700" marR="1256665">
              <a:lnSpc>
                <a:spcPts val="1370"/>
              </a:lnSpc>
            </a:pPr>
            <a:r>
              <a:rPr sz="1200" b="1" dirty="0">
                <a:solidFill>
                  <a:srgbClr val="1A8393"/>
                </a:solidFill>
                <a:latin typeface="Arial"/>
                <a:cs typeface="Arial"/>
              </a:rPr>
              <a:t>Personal </a:t>
            </a:r>
            <a:r>
              <a:rPr sz="1200" b="1" spc="-5" dirty="0">
                <a:solidFill>
                  <a:srgbClr val="1A8393"/>
                </a:solidFill>
                <a:latin typeface="Arial"/>
                <a:cs typeface="Arial"/>
              </a:rPr>
              <a:t>Developement</a:t>
            </a:r>
            <a:r>
              <a:rPr sz="1200" b="1" spc="-70" dirty="0">
                <a:solidFill>
                  <a:srgbClr val="1A839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1A8393"/>
                </a:solidFill>
                <a:latin typeface="Arial"/>
                <a:cs typeface="Arial"/>
              </a:rPr>
              <a:t>for  Performance</a:t>
            </a:r>
            <a:r>
              <a:rPr sz="1200" b="1" spc="-15" dirty="0">
                <a:solidFill>
                  <a:srgbClr val="1A839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1A8393"/>
                </a:solidFill>
                <a:latin typeface="Arial"/>
                <a:cs typeface="Arial"/>
              </a:rPr>
              <a:t>Capability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756" y="7127248"/>
            <a:ext cx="3238500" cy="108331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10300"/>
              </a:lnSpc>
              <a:spcBef>
                <a:spcPts val="85"/>
              </a:spcBef>
            </a:pP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This 2- or </a:t>
            </a:r>
            <a:r>
              <a:rPr sz="1050" spc="-10" dirty="0">
                <a:solidFill>
                  <a:srgbClr val="606060"/>
                </a:solidFill>
                <a:latin typeface="Arial"/>
                <a:cs typeface="Arial"/>
              </a:rPr>
              <a:t>3-week 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programme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is created with the  personal development of each student as the foremost  objective 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and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this is reflected </a:t>
            </a:r>
            <a:r>
              <a:rPr sz="1050" spc="5" dirty="0">
                <a:solidFill>
                  <a:srgbClr val="606060"/>
                </a:solidFill>
                <a:latin typeface="Arial"/>
                <a:cs typeface="Arial"/>
              </a:rPr>
              <a:t>in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each of the  complementary 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elements,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overseen by Professor  Christoph </a:t>
            </a:r>
            <a:r>
              <a:rPr sz="1050" spc="-10" dirty="0">
                <a:solidFill>
                  <a:srgbClr val="606060"/>
                </a:solidFill>
                <a:latin typeface="Arial"/>
                <a:cs typeface="Arial"/>
              </a:rPr>
              <a:t>Loch.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This 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programme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is suitable for </a:t>
            </a:r>
            <a:r>
              <a:rPr sz="1050" spc="-10" dirty="0">
                <a:solidFill>
                  <a:srgbClr val="606060"/>
                </a:solidFill>
                <a:latin typeface="Arial"/>
                <a:cs typeface="Arial"/>
              </a:rPr>
              <a:t>all 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students aged between </a:t>
            </a:r>
            <a:r>
              <a:rPr sz="1050" spc="5" dirty="0">
                <a:solidFill>
                  <a:srgbClr val="606060"/>
                </a:solidFill>
                <a:latin typeface="Arial"/>
                <a:cs typeface="Arial"/>
              </a:rPr>
              <a:t>14 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to </a:t>
            </a:r>
            <a:r>
              <a:rPr sz="1050" spc="-10" dirty="0">
                <a:solidFill>
                  <a:srgbClr val="606060"/>
                </a:solidFill>
                <a:latin typeface="Arial"/>
                <a:cs typeface="Arial"/>
              </a:rPr>
              <a:t>18.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756" y="8329306"/>
            <a:ext cx="3010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A8393"/>
                </a:solidFill>
                <a:latin typeface="Arial"/>
                <a:cs typeface="Arial"/>
              </a:rPr>
              <a:t>Key elements </a:t>
            </a:r>
            <a:r>
              <a:rPr sz="1200" b="1" spc="-5" dirty="0">
                <a:solidFill>
                  <a:srgbClr val="1A8393"/>
                </a:solidFill>
                <a:latin typeface="Arial"/>
                <a:cs typeface="Arial"/>
              </a:rPr>
              <a:t>of this </a:t>
            </a:r>
            <a:r>
              <a:rPr sz="1200" b="1" dirty="0">
                <a:solidFill>
                  <a:srgbClr val="1A8393"/>
                </a:solidFill>
                <a:latin typeface="Arial"/>
                <a:cs typeface="Arial"/>
              </a:rPr>
              <a:t>programme</a:t>
            </a:r>
            <a:r>
              <a:rPr sz="1200" b="1" spc="-105" dirty="0">
                <a:solidFill>
                  <a:srgbClr val="1A839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1A8393"/>
                </a:solidFill>
                <a:latin typeface="Arial"/>
                <a:cs typeface="Arial"/>
              </a:rPr>
              <a:t>include: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577" y="8684757"/>
            <a:ext cx="2933700" cy="80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8600">
              <a:lnSpc>
                <a:spcPts val="1240"/>
              </a:lnSpc>
              <a:spcBef>
                <a:spcPts val="100"/>
              </a:spcBef>
              <a:buSzPct val="9523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English language</a:t>
            </a:r>
            <a:r>
              <a:rPr sz="1050" spc="-10" dirty="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lessons</a:t>
            </a:r>
            <a:endParaRPr sz="1050" dirty="0">
              <a:latin typeface="Arial"/>
              <a:cs typeface="Arial"/>
            </a:endParaRPr>
          </a:p>
          <a:p>
            <a:pPr marL="240665" indent="-228600">
              <a:lnSpc>
                <a:spcPts val="1225"/>
              </a:lnSpc>
              <a:buSzPct val="9523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Keynote</a:t>
            </a:r>
            <a:r>
              <a:rPr sz="1050" spc="-10" dirty="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speeches</a:t>
            </a:r>
            <a:endParaRPr sz="1050" dirty="0">
              <a:latin typeface="Arial"/>
              <a:cs typeface="Arial"/>
            </a:endParaRPr>
          </a:p>
          <a:p>
            <a:pPr marL="240665" indent="-228600">
              <a:lnSpc>
                <a:spcPts val="1225"/>
              </a:lnSpc>
              <a:buSzPct val="9523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Company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visits</a:t>
            </a:r>
            <a:endParaRPr sz="1050" dirty="0">
              <a:latin typeface="Arial"/>
              <a:cs typeface="Arial"/>
            </a:endParaRPr>
          </a:p>
          <a:p>
            <a:pPr marL="240665" indent="-228600">
              <a:lnSpc>
                <a:spcPts val="1225"/>
              </a:lnSpc>
              <a:buSzPct val="9523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Professionally 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led sport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sessions</a:t>
            </a:r>
            <a:endParaRPr sz="1050" dirty="0">
              <a:latin typeface="Arial"/>
              <a:cs typeface="Arial"/>
            </a:endParaRPr>
          </a:p>
          <a:p>
            <a:pPr marL="240665" indent="-228600">
              <a:lnSpc>
                <a:spcPts val="1240"/>
              </a:lnSpc>
              <a:buSzPct val="9523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Cultural excursions 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into </a:t>
            </a:r>
            <a:r>
              <a:rPr sz="1050" spc="-5" dirty="0">
                <a:solidFill>
                  <a:srgbClr val="606060"/>
                </a:solidFill>
                <a:latin typeface="Arial"/>
                <a:cs typeface="Arial"/>
              </a:rPr>
              <a:t>Cambridge </a:t>
            </a:r>
            <a:r>
              <a:rPr sz="1050" dirty="0">
                <a:solidFill>
                  <a:srgbClr val="606060"/>
                </a:solidFill>
                <a:latin typeface="Arial"/>
                <a:cs typeface="Arial"/>
              </a:rPr>
              <a:t>&amp;</a:t>
            </a:r>
            <a:r>
              <a:rPr sz="1050" spc="25" dirty="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606060"/>
                </a:solidFill>
                <a:latin typeface="Arial"/>
                <a:cs typeface="Arial"/>
              </a:rPr>
              <a:t>London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76370" y="7012875"/>
            <a:ext cx="3880485" cy="2659380"/>
          </a:xfrm>
          <a:custGeom>
            <a:avLst/>
            <a:gdLst/>
            <a:ahLst/>
            <a:cxnLst/>
            <a:rect l="l" t="t" r="r" b="b"/>
            <a:pathLst>
              <a:path w="3880484" h="2659379">
                <a:moveTo>
                  <a:pt x="0" y="2658897"/>
                </a:moveTo>
                <a:lnTo>
                  <a:pt x="3880129" y="2658897"/>
                </a:lnTo>
                <a:lnTo>
                  <a:pt x="3880129" y="0"/>
                </a:lnTo>
                <a:lnTo>
                  <a:pt x="0" y="0"/>
                </a:lnTo>
                <a:lnTo>
                  <a:pt x="0" y="2658897"/>
                </a:lnTo>
                <a:close/>
              </a:path>
            </a:pathLst>
          </a:custGeom>
          <a:solidFill>
            <a:srgbClr val="0077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59266" y="7037243"/>
            <a:ext cx="16643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EE96"/>
                </a:solidFill>
                <a:latin typeface="Arial"/>
                <a:cs typeface="Arial"/>
              </a:rPr>
              <a:t>Agent Prices</a:t>
            </a:r>
            <a:r>
              <a:rPr sz="1600" b="1" spc="-25" dirty="0">
                <a:solidFill>
                  <a:srgbClr val="FFEE96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EE96"/>
                </a:solidFill>
                <a:latin typeface="Arial"/>
                <a:cs typeface="Arial"/>
              </a:rPr>
              <a:t>(NET)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59266" y="7409070"/>
            <a:ext cx="1362075" cy="58483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weeks:</a:t>
            </a:r>
            <a:r>
              <a:rPr sz="14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£3,220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weeks:</a:t>
            </a:r>
            <a:r>
              <a:rPr sz="1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£4,485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9266" y="8189846"/>
            <a:ext cx="2369185" cy="98488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1600" b="1" spc="-5" dirty="0">
                <a:solidFill>
                  <a:srgbClr val="FFEE96"/>
                </a:solidFill>
                <a:latin typeface="Arial"/>
                <a:cs typeface="Arial"/>
              </a:rPr>
              <a:t>2020</a:t>
            </a:r>
            <a:r>
              <a:rPr sz="1600" b="1" spc="10" dirty="0">
                <a:solidFill>
                  <a:srgbClr val="FFEE9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EE96"/>
                </a:solidFill>
                <a:latin typeface="Arial"/>
                <a:cs typeface="Arial"/>
              </a:rPr>
              <a:t>Dates</a:t>
            </a:r>
            <a:endParaRPr sz="1600">
              <a:latin typeface="Arial"/>
              <a:cs typeface="Arial"/>
            </a:endParaRPr>
          </a:p>
          <a:p>
            <a:pPr marL="161290" indent="-149225">
              <a:lnSpc>
                <a:spcPct val="100000"/>
              </a:lnSpc>
              <a:spcBef>
                <a:spcPts val="830"/>
              </a:spcBef>
              <a:buAutoNum type="arabicPlain" startAt="2"/>
              <a:tabLst>
                <a:tab pos="161925" algn="l"/>
              </a:tabLst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weeks: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th 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July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August</a:t>
            </a:r>
            <a:endParaRPr sz="1200">
              <a:latin typeface="Arial"/>
              <a:cs typeface="Arial"/>
            </a:endParaRPr>
          </a:p>
          <a:p>
            <a:pPr marL="161290" indent="-149225">
              <a:lnSpc>
                <a:spcPct val="100000"/>
              </a:lnSpc>
              <a:spcBef>
                <a:spcPts val="495"/>
              </a:spcBef>
              <a:buAutoNum type="arabicPlain" startAt="2"/>
              <a:tabLst>
                <a:tab pos="161925" algn="l"/>
              </a:tabLst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weeks: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th 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July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August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70668" y="4357789"/>
            <a:ext cx="3885831" cy="2552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000763" y="7135627"/>
            <a:ext cx="14300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Included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price: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29267" y="7443472"/>
            <a:ext cx="1209040" cy="126365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00"/>
              </a:spcBef>
              <a:buClr>
                <a:srgbClr val="FFEE96"/>
              </a:buClr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Airport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transfers</a:t>
            </a:r>
            <a:endParaRPr sz="10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95"/>
              </a:spcBef>
              <a:buClr>
                <a:srgbClr val="FFEE96"/>
              </a:buClr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Accommodation</a:t>
            </a:r>
            <a:endParaRPr sz="10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75"/>
              </a:spcBef>
              <a:buClr>
                <a:srgbClr val="FFEE96"/>
              </a:buClr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Full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board</a:t>
            </a:r>
            <a:endParaRPr sz="10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04"/>
              </a:spcBef>
              <a:buClr>
                <a:srgbClr val="FFEE96"/>
              </a:buClr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visits</a:t>
            </a:r>
            <a:endParaRPr sz="10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75"/>
              </a:spcBef>
              <a:buClr>
                <a:srgbClr val="FFEE96"/>
              </a:buClr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CJBS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certificate</a:t>
            </a:r>
            <a:endParaRPr sz="10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00"/>
              </a:spcBef>
              <a:buClr>
                <a:srgbClr val="FFEE96"/>
              </a:buClr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Course</a:t>
            </a:r>
            <a:r>
              <a:rPr sz="1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endParaRPr sz="10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95"/>
              </a:spcBef>
              <a:buClr>
                <a:srgbClr val="FFEE96"/>
              </a:buClr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Travel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insurance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0650" y="9918700"/>
            <a:ext cx="2819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0650" y="997579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📩　</a:t>
            </a:r>
            <a:r>
              <a:rPr lang="en-US" altLang="ja-JP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naito@starnavigation.jp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911850" y="9842500"/>
            <a:ext cx="1644650" cy="850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 descr="fe4cc9c1d6b5dffb5ca34736b146c5f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29"/>
          <a:stretch/>
        </p:blipFill>
        <p:spPr>
          <a:xfrm>
            <a:off x="5791200" y="9983781"/>
            <a:ext cx="1720850" cy="3921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38381"/>
              </p:ext>
            </p:extLst>
          </p:nvPr>
        </p:nvGraphicFramePr>
        <p:xfrm>
          <a:off x="126946" y="1157839"/>
          <a:ext cx="7300590" cy="6165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48615"/>
                <a:gridCol w="1259840"/>
                <a:gridCol w="1297305"/>
                <a:gridCol w="250189"/>
                <a:gridCol w="1230629"/>
                <a:gridCol w="1230629"/>
                <a:gridCol w="262254"/>
                <a:gridCol w="1116329"/>
              </a:tblGrid>
              <a:tr h="3459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692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Morning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0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Afternoon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Evening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6217">
                <a:tc>
                  <a:txBody>
                    <a:bodyPr/>
                    <a:lstStyle/>
                    <a:p>
                      <a:pPr marR="12890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0160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2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US" sz="1000" dirty="0" smtClean="0">
                          <a:latin typeface="Arial"/>
                          <a:cs typeface="Arial"/>
                        </a:rPr>
                        <a:t>12/2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55796">
                <a:tc>
                  <a:txBody>
                    <a:bodyPr/>
                    <a:lstStyle/>
                    <a:p>
                      <a:pPr marR="12890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795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301625" algn="ctr">
                        <a:lnSpc>
                          <a:spcPct val="101800"/>
                        </a:lnSpc>
                        <a:spcBef>
                          <a:spcPts val="40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143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252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4780">
                <a:tc>
                  <a:txBody>
                    <a:bodyPr/>
                    <a:lstStyle/>
                    <a:p>
                      <a:pPr marR="12890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747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35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426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228600" algn="ctr">
                        <a:lnSpc>
                          <a:spcPct val="101499"/>
                        </a:lnSpc>
                        <a:spcBef>
                          <a:spcPts val="66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382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7634">
                <a:tc>
                  <a:txBody>
                    <a:bodyPr/>
                    <a:lstStyle/>
                    <a:p>
                      <a:pPr marR="12890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747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06400" algn="ctr">
                        <a:lnSpc>
                          <a:spcPts val="950"/>
                        </a:lnSpc>
                        <a:spcBef>
                          <a:spcPts val="565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175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7957">
                <a:tc>
                  <a:txBody>
                    <a:bodyPr/>
                    <a:lstStyle/>
                    <a:p>
                      <a:pPr marR="12890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747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4491">
                <a:tc>
                  <a:txBody>
                    <a:bodyPr/>
                    <a:lstStyle/>
                    <a:p>
                      <a:pPr marR="12890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747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41605" algn="ctr">
                        <a:lnSpc>
                          <a:spcPct val="101499"/>
                        </a:lnSpc>
                        <a:spcBef>
                          <a:spcPts val="484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1594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318135" algn="ctr">
                        <a:lnSpc>
                          <a:spcPct val="101499"/>
                        </a:lnSpc>
                        <a:spcBef>
                          <a:spcPts val="484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1594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7697">
                <a:tc>
                  <a:txBody>
                    <a:bodyPr/>
                    <a:lstStyle/>
                    <a:p>
                      <a:pPr marR="9715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747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4841">
                <a:tc>
                  <a:txBody>
                    <a:bodyPr/>
                    <a:lstStyle/>
                    <a:p>
                      <a:pPr marR="9715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747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86360" algn="ctr">
                        <a:lnSpc>
                          <a:spcPct val="101499"/>
                        </a:lnSpc>
                        <a:spcBef>
                          <a:spcPts val="484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1594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133985" algn="ctr">
                        <a:lnSpc>
                          <a:spcPct val="101499"/>
                        </a:lnSpc>
                        <a:spcBef>
                          <a:spcPts val="484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1594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7666">
                <a:tc>
                  <a:txBody>
                    <a:bodyPr/>
                    <a:lstStyle/>
                    <a:p>
                      <a:pPr marR="9715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747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7796">
                <a:tc>
                  <a:txBody>
                    <a:bodyPr/>
                    <a:lstStyle/>
                    <a:p>
                      <a:pPr marR="9715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7475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81915" algn="ctr">
                        <a:lnSpc>
                          <a:spcPct val="101499"/>
                        </a:lnSpc>
                        <a:spcBef>
                          <a:spcPts val="484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1594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3361">
                <a:tc>
                  <a:txBody>
                    <a:bodyPr/>
                    <a:lstStyle/>
                    <a:p>
                      <a:pPr marR="9715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795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52705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07950" marB="0" anchor="ctr">
                    <a:lnL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66353" y="10015071"/>
            <a:ext cx="2319746" cy="362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7469873"/>
            <a:ext cx="7556500" cy="2139315"/>
            <a:chOff x="0" y="7469873"/>
            <a:chExt cx="7556500" cy="2139315"/>
          </a:xfrm>
        </p:grpSpPr>
        <p:sp>
          <p:nvSpPr>
            <p:cNvPr id="5" name="object 5"/>
            <p:cNvSpPr/>
            <p:nvPr/>
          </p:nvSpPr>
          <p:spPr>
            <a:xfrm>
              <a:off x="4642434" y="7480024"/>
              <a:ext cx="2914065" cy="21206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469873"/>
              <a:ext cx="4586605" cy="2139315"/>
            </a:xfrm>
            <a:custGeom>
              <a:avLst/>
              <a:gdLst/>
              <a:ahLst/>
              <a:cxnLst/>
              <a:rect l="l" t="t" r="r" b="b"/>
              <a:pathLst>
                <a:path w="4586605" h="2139315">
                  <a:moveTo>
                    <a:pt x="4586579" y="0"/>
                  </a:moveTo>
                  <a:lnTo>
                    <a:pt x="0" y="0"/>
                  </a:lnTo>
                  <a:lnTo>
                    <a:pt x="0" y="2139048"/>
                  </a:lnTo>
                  <a:lnTo>
                    <a:pt x="4586579" y="2139048"/>
                  </a:lnTo>
                  <a:lnTo>
                    <a:pt x="4586579" y="0"/>
                  </a:lnTo>
                  <a:close/>
                </a:path>
              </a:pathLst>
            </a:custGeom>
            <a:solidFill>
              <a:srgbClr val="007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9835" y="7817203"/>
            <a:ext cx="3696970" cy="1371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0300"/>
              </a:lnSpc>
              <a:spcBef>
                <a:spcPts val="10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the heart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Cambridge, learning from  </a:t>
            </a:r>
            <a:r>
              <a:rPr sz="1600" spc="-5" dirty="0">
                <a:solidFill>
                  <a:srgbClr val="FFE599"/>
                </a:solidFill>
                <a:latin typeface="Arial"/>
                <a:cs typeface="Arial"/>
              </a:rPr>
              <a:t>professionally qualified high-calibre </a:t>
            </a:r>
            <a:r>
              <a:rPr sz="1600" dirty="0">
                <a:solidFill>
                  <a:srgbClr val="FFE599"/>
                </a:solidFill>
                <a:latin typeface="Arial"/>
                <a:cs typeface="Arial"/>
              </a:rPr>
              <a:t>staff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,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specialist support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600" spc="-5" dirty="0">
                <a:solidFill>
                  <a:srgbClr val="FFE599"/>
                </a:solidFill>
                <a:latin typeface="Arial"/>
                <a:cs typeface="Arial"/>
              </a:rPr>
              <a:t>recent  </a:t>
            </a:r>
            <a:r>
              <a:rPr sz="1600" dirty="0">
                <a:solidFill>
                  <a:srgbClr val="FFE599"/>
                </a:solidFill>
                <a:latin typeface="Arial"/>
                <a:cs typeface="Arial"/>
              </a:rPr>
              <a:t>graduates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Cambridge Judge Business  School's </a:t>
            </a:r>
            <a:r>
              <a:rPr sz="1600" spc="-5" dirty="0">
                <a:solidFill>
                  <a:srgbClr val="FFE599"/>
                </a:solidFill>
                <a:latin typeface="Arial"/>
                <a:cs typeface="Arial"/>
              </a:rPr>
              <a:t>prestigious MBA</a:t>
            </a:r>
            <a:r>
              <a:rPr sz="1600" dirty="0">
                <a:solidFill>
                  <a:srgbClr val="FFE59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E599"/>
                </a:solidFill>
                <a:latin typeface="Arial"/>
                <a:cs typeface="Arial"/>
              </a:rPr>
              <a:t>programme.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803" y="57673"/>
            <a:ext cx="6786245" cy="70866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000" b="1" spc="-5" dirty="0">
                <a:solidFill>
                  <a:srgbClr val="007780"/>
                </a:solidFill>
                <a:latin typeface="Arial"/>
                <a:cs typeface="Arial"/>
              </a:rPr>
              <a:t>Sample</a:t>
            </a:r>
            <a:r>
              <a:rPr sz="2000" b="1" spc="5" dirty="0">
                <a:solidFill>
                  <a:srgbClr val="00778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7780"/>
                </a:solidFill>
                <a:latin typeface="Arial"/>
                <a:cs typeface="Arial"/>
              </a:rPr>
              <a:t>Programme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200" dirty="0">
                <a:solidFill>
                  <a:srgbClr val="404040"/>
                </a:solidFill>
                <a:latin typeface="Arial"/>
                <a:cs typeface="Arial"/>
              </a:rPr>
              <a:t>This is a sample </a:t>
            </a:r>
            <a:r>
              <a:rPr sz="1200" spc="-5" dirty="0">
                <a:solidFill>
                  <a:srgbClr val="404040"/>
                </a:solidFill>
                <a:latin typeface="Arial"/>
                <a:cs typeface="Arial"/>
              </a:rPr>
              <a:t>programme </a:t>
            </a:r>
            <a:r>
              <a:rPr sz="1200" dirty="0">
                <a:solidFill>
                  <a:srgbClr val="404040"/>
                </a:solidFill>
                <a:latin typeface="Arial"/>
                <a:cs typeface="Arial"/>
              </a:rPr>
              <a:t>of our 2-week </a:t>
            </a:r>
            <a:r>
              <a:rPr sz="1200" spc="-5" dirty="0">
                <a:solidFill>
                  <a:srgbClr val="404040"/>
                </a:solidFill>
                <a:latin typeface="Arial"/>
                <a:cs typeface="Arial"/>
              </a:rPr>
              <a:t>Cambridge </a:t>
            </a:r>
            <a:r>
              <a:rPr sz="1200" dirty="0">
                <a:solidFill>
                  <a:srgbClr val="404040"/>
                </a:solidFill>
                <a:latin typeface="Arial"/>
                <a:cs typeface="Arial"/>
              </a:rPr>
              <a:t>Judge </a:t>
            </a:r>
            <a:r>
              <a:rPr sz="1200" spc="-5" dirty="0">
                <a:solidFill>
                  <a:srgbClr val="404040"/>
                </a:solidFill>
                <a:latin typeface="Arial"/>
                <a:cs typeface="Arial"/>
              </a:rPr>
              <a:t>Business School summer </a:t>
            </a:r>
            <a:r>
              <a:rPr sz="1200" dirty="0">
                <a:solidFill>
                  <a:srgbClr val="404040"/>
                </a:solidFill>
                <a:latin typeface="Arial"/>
                <a:cs typeface="Arial"/>
              </a:rPr>
              <a:t>programme.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44565" y="9786577"/>
            <a:ext cx="1313408" cy="6597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正方形/長方形 10"/>
          <p:cNvSpPr/>
          <p:nvPr/>
        </p:nvSpPr>
        <p:spPr>
          <a:xfrm>
            <a:off x="120650" y="9918700"/>
            <a:ext cx="2819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0650" y="997579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📩　</a:t>
            </a:r>
            <a:r>
              <a:rPr lang="en-US" altLang="ja-JP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naito@starnavigation.jp</a:t>
            </a:r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11850" y="9690100"/>
            <a:ext cx="1644650" cy="1003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 descr="fe4cc9c1d6b5dffb5ca34736b146c5f1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29"/>
          <a:stretch/>
        </p:blipFill>
        <p:spPr>
          <a:xfrm>
            <a:off x="5791200" y="9983781"/>
            <a:ext cx="1720850" cy="3921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248</Words>
  <Application>Microsoft Macintosh PowerPoint</Application>
  <PresentationFormat>ユーザー設定</PresentationFormat>
  <Paragraphs>37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Theme</vt:lpstr>
      <vt:lpstr>The University of Cambridge  Judge Business School  Summer Programme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Cambridge  Judge Business School  Summer Programme</dc:title>
  <cp:lastModifiedBy>admin User</cp:lastModifiedBy>
  <cp:revision>4</cp:revision>
  <dcterms:created xsi:type="dcterms:W3CDTF">2019-12-17T03:57:31Z</dcterms:created>
  <dcterms:modified xsi:type="dcterms:W3CDTF">2019-12-17T05:36:48Z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2019-12-17T00:00:00Z</vt:filetime>
  </property>
</Properties>
</file>